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0" r:id="rId4"/>
  </p:sldMasterIdLst>
  <p:notesMasterIdLst>
    <p:notesMasterId r:id="rId21"/>
  </p:notesMasterIdLst>
  <p:handoutMasterIdLst>
    <p:handoutMasterId r:id="rId22"/>
  </p:handoutMasterIdLst>
  <p:sldIdLst>
    <p:sldId id="268" r:id="rId5"/>
    <p:sldId id="279" r:id="rId6"/>
    <p:sldId id="278" r:id="rId7"/>
    <p:sldId id="287" r:id="rId8"/>
    <p:sldId id="297" r:id="rId9"/>
    <p:sldId id="291" r:id="rId10"/>
    <p:sldId id="298" r:id="rId11"/>
    <p:sldId id="277" r:id="rId12"/>
    <p:sldId id="283" r:id="rId13"/>
    <p:sldId id="285" r:id="rId14"/>
    <p:sldId id="286" r:id="rId15"/>
    <p:sldId id="281" r:id="rId16"/>
    <p:sldId id="282" r:id="rId17"/>
    <p:sldId id="294" r:id="rId18"/>
    <p:sldId id="296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525"/>
    <a:srgbClr val="300BB7"/>
    <a:srgbClr val="006C31"/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3" autoAdjust="0"/>
    <p:restoredTop sz="84738" autoAdjust="0"/>
  </p:normalViewPr>
  <p:slideViewPr>
    <p:cSldViewPr snapToGrid="0">
      <p:cViewPr varScale="1">
        <p:scale>
          <a:sx n="76" d="100"/>
          <a:sy n="76" d="100"/>
        </p:scale>
        <p:origin x="5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60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54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007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12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137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556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03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3912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0632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14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25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8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77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38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4B7D2A-0DF8-424B-9572-B79AEBB2D9DC}" type="datetimeFigureOut">
              <a:rPr lang="en-US" noProof="0" smtClean="0"/>
              <a:t>11/10/2020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50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679" r:id="rId18"/>
    <p:sldLayoutId id="214748366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76" y="902043"/>
            <a:ext cx="9371999" cy="4053015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راهنمای ارسال مدارک جهت</a:t>
            </a:r>
            <a:br>
              <a:rPr lang="fa-IR" sz="4000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</a:br>
            <a:br>
              <a:rPr lang="fa-IR" sz="4000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4000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 فرآیند انتخاب صادرکننده نمونه استانی سال 1399</a:t>
            </a:r>
            <a:br>
              <a:rPr lang="fa-IR" sz="4000" dirty="0">
                <a:solidFill>
                  <a:srgbClr val="FFC000"/>
                </a:solidFill>
                <a:cs typeface="B Titr" panose="00000700000000000000" pitchFamily="2" charset="-78"/>
              </a:rPr>
            </a:br>
            <a:br>
              <a:rPr lang="fa-IR" sz="4000" dirty="0">
                <a:solidFill>
                  <a:srgbClr val="FFC000"/>
                </a:solidFill>
                <a:cs typeface="B Titr" panose="00000700000000000000" pitchFamily="2" charset="-78"/>
              </a:rPr>
            </a:br>
            <a:r>
              <a:rPr lang="fa-IR" sz="6000" b="1" dirty="0">
                <a:solidFill>
                  <a:srgbClr val="C00000"/>
                </a:solidFill>
                <a:cs typeface="B Titr" panose="00000700000000000000" pitchFamily="2" charset="-78"/>
              </a:rPr>
              <a:t>گروه های کالایی</a:t>
            </a:r>
            <a:endParaRPr lang="en-US" sz="6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" y="155128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38" y="126081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5"/>
    </mc:Choice>
    <mc:Fallback xmlns="">
      <p:transition advTm="25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839" y="357544"/>
            <a:ext cx="5832512" cy="890488"/>
          </a:xfrm>
        </p:spPr>
        <p:txBody>
          <a:bodyPr/>
          <a:lstStyle/>
          <a:p>
            <a:pPr algn="just" rtl="1"/>
            <a:r>
              <a:rPr lang="fa-IR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نحوه آماده سازی مدارک داخل زونکن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AutoShape 4" descr="Image result for â«Ø²ÙÙÚ©Ù Ø¯ÛÙØ§ÛØ¯Ø±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4211110" cy="42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dohastationery.qa/wp-content/uploads/2019/03/5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106146" y="1851494"/>
            <a:ext cx="12036425" cy="4813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قبل از هر کاری فایل معرفی نامه نماینده مطلع را دانلود کرده و بر روی سربرگ رسمی شرکت درج و چاپ کنید.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معرفی نامه به عنوان اولین صفحه زونکن در آن قرار خواهد گرفت.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در صفحه دوم زونکن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دو نسخه </a:t>
            </a: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از لیست اسناد و مدارک داخل زونکن می بایست قرار بگیرد. لذا لیست تهیه شده دانلود، پرینت و بر اساس تعداد صفحات کاملا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تکمیل و مهر </a:t>
            </a: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بشود. یک نسخه بعد از تحویل مدارک توسط همکاران دبیرخانه رسید و تحویل نماینده شرکت خواهد شد.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کلیه مدارکی که در زونکن قرار میدهید باید در ابعاد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A4</a:t>
            </a: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 باشد لذا اگر برخی مدارک بزرگتر و یا کوچکتر هستند در ابعاد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A4</a:t>
            </a: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 فتوکپی تهیه کنید .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تمام صفحات زونکن باید در قسمت پایین و وسط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مهر شرکت </a:t>
            </a: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و  در قسمت پایین و سمت راست برگه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شماره گذاری </a:t>
            </a: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شده باشد.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به ازای هر یک از پاسخ هایی که در زمان ثبت نام آنلاین به سوالات قید نموده اید، اسناد و مدارک موجود جهت بررسی را آماده و شماره گذاری کنید و در زونکن قرار دهید.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بعد از قراردادن لیست اسناد و مدارک فوق الذکر ، دیوایدر ها را به ترتیب قید شده در اسلاید بعدی در زونکن قرار دهید.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55128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96" y="160397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78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33" y="133691"/>
            <a:ext cx="5629253" cy="538692"/>
          </a:xfrm>
        </p:spPr>
        <p:txBody>
          <a:bodyPr/>
          <a:lstStyle/>
          <a:p>
            <a:pPr algn="just" rtl="1"/>
            <a:r>
              <a:rPr lang="fa-I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آماده سازی مدارک داخل زونکن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AutoShape 4" descr="Image result for â«Ø²ÙÙÚ©Ù Ø¯ÛÙØ§ÛØ¯Ø±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4211110" cy="42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dohastationery.qa/wp-content/uploads/2019/03/5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5221181" y="877330"/>
            <a:ext cx="6523893" cy="6284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cs typeface="B Compset" panose="00000400000000000000" pitchFamily="2" charset="-78"/>
              </a:rPr>
              <a:t>فارغ از نوع مدارک که به صورت افقی یا عمودی چاپ شده اند ، کلیه برگه ها را به صورت عمودی مقابل خود قرار دهید و  پایین وسط آن ها را مهمور به </a:t>
            </a:r>
            <a:r>
              <a:rPr lang="fa-IR" sz="2400" b="1" dirty="0">
                <a:solidFill>
                  <a:srgbClr val="FF0000"/>
                </a:solidFill>
                <a:cs typeface="B Compset" panose="00000400000000000000" pitchFamily="2" charset="-78"/>
              </a:rPr>
              <a:t>مهر شرکت 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cs typeface="B Compset" panose="00000400000000000000" pitchFamily="2" charset="-78"/>
              </a:rPr>
              <a:t>نمایید. 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cs typeface="B Compset" panose="00000400000000000000" pitchFamily="2" charset="-78"/>
              </a:rPr>
              <a:t>برای کلیه مدارک در گوشه پایین سمت راست برگه ها </a:t>
            </a:r>
            <a:r>
              <a:rPr lang="fa-IR" sz="2400" b="1" dirty="0">
                <a:solidFill>
                  <a:srgbClr val="FF0000"/>
                </a:solidFill>
                <a:cs typeface="B Compset" panose="00000400000000000000" pitchFamily="2" charset="-78"/>
              </a:rPr>
              <a:t>شماره صفحه 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cs typeface="B Compset" panose="00000400000000000000" pitchFamily="2" charset="-78"/>
              </a:rPr>
              <a:t>درج کنید . دقت کنید شماره برگه ها به صورت متوالی باشد </a:t>
            </a:r>
            <a:r>
              <a:rPr lang="fa-IR" sz="2400" b="1" dirty="0">
                <a:solidFill>
                  <a:srgbClr val="FF0000"/>
                </a:solidFill>
                <a:cs typeface="B Compset" panose="00000400000000000000" pitchFamily="2" charset="-78"/>
              </a:rPr>
              <a:t>(برگه های هر دیوایدر ازشماره یک شروع نمیشود و همه برگه های زونکن پست سر هم شماره میشود )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cs typeface="B Compset" panose="00000400000000000000" pitchFamily="2" charset="-78"/>
              </a:rPr>
              <a:t>در گوشه پایین سمت چپ عنوان مدرک را درج کنید مثلا ((استاندارد بین المللی کیفی کالا)) </a:t>
            </a:r>
          </a:p>
          <a:p>
            <a:pPr marL="342900" indent="-342900" algn="just" rtl="1">
              <a:buAutoNum type="arabicParenR"/>
            </a:pPr>
            <a:endParaRPr lang="fa-IR" sz="2800" b="1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646" y="672383"/>
            <a:ext cx="4848911" cy="55707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rtl="1"/>
            <a:endParaRPr lang="fa-IR" sz="1600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r>
              <a:rPr lang="fa-IR" sz="16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مدارک به صورت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A4</a:t>
            </a:r>
            <a:r>
              <a:rPr lang="fa-IR" sz="16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 </a:t>
            </a:r>
            <a:endParaRPr lang="fa-IR" sz="20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  <a:p>
            <a:pPr algn="ctr" rtl="1"/>
            <a:endParaRPr lang="fa-IR" dirty="0">
              <a:solidFill>
                <a:schemeClr val="bg1"/>
              </a:solidFill>
              <a:cs typeface="2  Yekan" panose="00000400000000000000" pitchFamily="2" charset="-78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083318" y="4968240"/>
            <a:ext cx="1437122" cy="874002"/>
          </a:xfrm>
          <a:prstGeom prst="horizontalScroll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050" dirty="0">
                <a:cs typeface="B Compset" panose="00000400000000000000" pitchFamily="2" charset="-78"/>
              </a:rPr>
              <a:t>محل مهر شرکت</a:t>
            </a:r>
            <a:endParaRPr lang="en-US" sz="1050" dirty="0">
              <a:cs typeface="B Compset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47688" y="5165271"/>
            <a:ext cx="772631" cy="82401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00" dirty="0">
                <a:cs typeface="B Compset" panose="00000400000000000000" pitchFamily="2" charset="-78"/>
              </a:rPr>
              <a:t>محل درج شماره صفحه</a:t>
            </a:r>
            <a:endParaRPr lang="en-US" sz="700" dirty="0">
              <a:cs typeface="B Compset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1515" y="5100039"/>
            <a:ext cx="884555" cy="87400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" dirty="0">
                <a:cs typeface="B Compset" panose="00000400000000000000" pitchFamily="2" charset="-78"/>
              </a:rPr>
              <a:t>درج عنوان مدرک</a:t>
            </a:r>
            <a:endParaRPr lang="en-US" sz="800" dirty="0"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45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550" y="167096"/>
            <a:ext cx="5629253" cy="538692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آماده سازی جدا کننده ها (دیوایدر ها)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94" y="1961099"/>
            <a:ext cx="3073547" cy="307354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AutoShape 4" descr="Image result for â«Ø²ÙÙÚ©Ù Ø¯ÛÙØ§ÛØ¯Ø±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4211110" cy="42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dohastationery.qa/wp-content/uploads/2019/03/5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516933" y="1190341"/>
            <a:ext cx="7699503" cy="5210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بخش های مختلفی که مدارک شما باید دسته بندی شود شامل :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مدارک مربوط به دفاتر / نمایندگی / انبار فروش در خارج کشور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مدارک مربوط به ثبت برند 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مدارک مربوط به استاندادر ها 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مدارک مربوط به فعالیت های تبلیغاتی اینترنتی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مدارک مربوط به حضور در نمایشگاه ها و هیئت های تجاری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مدارک مربوط به عضویت در تشکل ها</a:t>
            </a:r>
          </a:p>
          <a:p>
            <a:pPr marL="342900" indent="-342900" algn="just" rtl="1">
              <a:buAutoNum type="arabicParenR"/>
            </a:pPr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مدارک مربوط به شاخص های اختصاصی (این مدارک بر حسب نوع گروه رقابتی متفاوت میباشد )</a:t>
            </a:r>
          </a:p>
          <a:p>
            <a:pPr algn="just" rtl="1"/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لذا به ازای هر یک از این بخش ها اگر مدارکی دارید نخست یک دیوایدر در زونکن قرارداده - روی دیوایدر عنوان بخش را درج کنید مثلا درج بفرمایید ((ثبت برند)) سپس مدارک آن بخش را در زونکن قرار دهید و سپس تمامی برگه های هر بخش را شمرده و تعداد آن را روی دیوایدر درج کنید 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7096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68" y="167096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47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373" y="1034542"/>
            <a:ext cx="5629253" cy="538692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آماده سازی جدا کننده ها (دیوایدر ها)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09" y="2212474"/>
            <a:ext cx="2813290" cy="281329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AutoShape 4" descr="Image result for â«Ø²ÙÙÚ©Ù Ø¯ÛÙØ§ÛØ¯Ø±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4211110" cy="42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dohastationery.qa/wp-content/uploads/2019/03/5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859240" y="2097262"/>
            <a:ext cx="7811704" cy="3971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توجه کنید که: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روی هر یک از دیوایدر ها دو عبارت درج میشود. </a:t>
            </a:r>
          </a:p>
          <a:p>
            <a:pPr marL="342900" indent="-342900" algn="just" rtl="1">
              <a:lnSpc>
                <a:spcPct val="150000"/>
              </a:lnSpc>
              <a:buAutoNum type="arabicParenR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عنوان بخش (مثلا : عضویت در تشکل ها) </a:t>
            </a:r>
          </a:p>
          <a:p>
            <a:pPr marL="342900" indent="-342900" algn="just" rtl="1">
              <a:lnSpc>
                <a:spcPct val="150000"/>
              </a:lnSpc>
              <a:buAutoNum type="arabicParenR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تعداد برگه های موجود در همان بخش : (مثلا : 8 برگ)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دقت بفرمایید تعداد برگه ها را به صورت دقیق بشمارید و باید مجموع هر بخش را بر روی دیوایدر درج کنید.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6" y="176459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25" y="101557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20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017" y="202078"/>
            <a:ext cx="5920740" cy="1215241"/>
          </a:xfrm>
        </p:spPr>
        <p:txBody>
          <a:bodyPr/>
          <a:lstStyle/>
          <a:p>
            <a:pPr algn="just" rtl="1"/>
            <a:r>
              <a:rPr lang="fa-I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چک لیست نهایی 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AutoShape 4" descr="Image result for â«Ø²ÙÙÚ©Ù Ø¯ÛÙØ§ÛØ¯Ø±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4211110" cy="42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dohastationery.qa/wp-content/uploads/2019/03/5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599682" y="1833395"/>
            <a:ext cx="11064701" cy="4186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زونکن با رنگ مناسب تهیه کرده ام </a:t>
            </a: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عنوان حاشیه زونکن را به صورت مناسب اماده ونصب کرده ام</a:t>
            </a: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معرفی نامه را پرینت و در صفحه اول زونکن قرار داده ام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دیوایدر ها را نام گذاری کرده و در زونکن قرار داده ام 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مدارک هر بخش را دقیقا به تعداد برگه های درج شده در چک لیست شاخص های اختصاصی آماده کرده ام و در زونکن گذاشته ام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زیر تمامی مدارک با توجه به راهنما ، هم شماره صفحه زده ام هم مهر شرکت و هم عنوان مدرک را درج کرده ام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12" y="133691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6" y="117678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932115"/>
            <a:ext cx="11414107" cy="1381738"/>
          </a:xfrm>
        </p:spPr>
        <p:txBody>
          <a:bodyPr/>
          <a:lstStyle/>
          <a:p>
            <a:pPr algn="ctr" rtl="1"/>
            <a:r>
              <a:rPr lang="fa-IR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آدرس محل تحویل مدارک متقاضیان:</a:t>
            </a:r>
            <a:endParaRPr lang="en-US" sz="4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AutoShape 4" descr="Image result for â«Ø²ÙÙÚ©Ù Ø¯ÛÙØ§ÛØ¯Ø±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4211110" cy="42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dohastationery.qa/wp-content/uploads/2019/03/5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642928" y="3115585"/>
            <a:ext cx="10744200" cy="238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fa-IR" sz="3200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تبریز- خیابان ارتش شمالی – اتاق بازرگانی، صنایع، معادن و کشاورزی تبریز- دبیرخانه ستاد برگزاری مراسم صادرات کنندگان استانی</a:t>
            </a:r>
            <a:endParaRPr lang="fa-IR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94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566" y="4066661"/>
            <a:ext cx="7199858" cy="1622026"/>
          </a:xfrm>
        </p:spPr>
        <p:txBody>
          <a:bodyPr/>
          <a:lstStyle/>
          <a:p>
            <a:pPr algn="ctr" rtl="1"/>
            <a:r>
              <a:rPr lang="fa-IR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تشکر از صبر  و حوصله شما و با آرزوی سلامتی و موفقیت برای شما صادرکننده محترم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AutoShape 4" descr="Image result for â«Ø²ÙÙÚ©Ù Ø¯ÛÙØ§ÛØ¯Ø±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4211110" cy="42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dohastationery.qa/wp-content/uploads/2019/03/5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46" y="1129218"/>
            <a:ext cx="2371222" cy="2232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45" y="1069351"/>
            <a:ext cx="2424943" cy="235253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23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1439451" y="1821257"/>
            <a:ext cx="8857229" cy="4018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fa-IR" sz="32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قبل از هر چیز از حضور شما در فرآیند انتخاب صادر کننده نمونه ملی سال 1399 سپاس گزاری میکنیم و از اینکه به توضیحات و راهنمایی های دبیرخانه انتخاب صادرکننده نمونه، توجه میکنید کمال تشکر و قدردانی را داریم 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" y="192580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80" y="155128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43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3709" y="1999346"/>
            <a:ext cx="10168890" cy="3561195"/>
          </a:xfrm>
          <a:prstGeom prst="roundRect">
            <a:avLst>
              <a:gd name="adj" fmla="val 427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>
          <a:xfrm>
            <a:off x="2311007" y="2319386"/>
            <a:ext cx="7694295" cy="29147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Compset" panose="00000400000000000000" pitchFamily="2" charset="-78"/>
              </a:rPr>
              <a:t>لطفا به منظور تسریع در امر بررسی پرونده ها، با دقت مطالب این راهنما را مطالعه و کلیه موارد را در هنگام ارسال مدارک به دبیرخانه، مورد توجه قرار داده و رعایت فرمایید.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6" y="117678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664" y="117678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45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 txBox="1">
            <a:spLocks/>
          </p:cNvSpPr>
          <p:nvPr/>
        </p:nvSpPr>
        <p:spPr bwMode="white">
          <a:xfrm>
            <a:off x="2210573" y="1320009"/>
            <a:ext cx="7587048" cy="53869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این راهنما تنها مربوط به </a:t>
            </a:r>
            <a:r>
              <a:rPr lang="fa-IR" b="1" dirty="0">
                <a:solidFill>
                  <a:srgbClr val="FF0000"/>
                </a:solidFill>
                <a:cs typeface="B Compset" panose="00000400000000000000" pitchFamily="2" charset="-78"/>
              </a:rPr>
              <a:t>گروه های کالایی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می باشد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1340194" y="2197725"/>
            <a:ext cx="10213373" cy="4091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8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متقاضیان </a:t>
            </a:r>
            <a:r>
              <a:rPr lang="fa-IR" sz="2800" b="1" dirty="0">
                <a:solidFill>
                  <a:srgbClr val="FF0000"/>
                </a:solidFill>
                <a:cs typeface="B Compset" panose="00000400000000000000" pitchFamily="2" charset="-78"/>
              </a:rPr>
              <a:t>گروه های کالایی </a:t>
            </a:r>
            <a:r>
              <a:rPr lang="fa-IR" sz="28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که در فرآیند انتخاب صادر کنننده نمونه استانی ثبت نام انجام داده اند می بایست تمام مدارک و مستندات لازم برای تائید اظهارات خود در زمان ثبت نام آنلاین را بصورتی که در این فایل مشخص شده است تهیه و همراه معرفی نامه رسمی شرکت، نماینده رسمی خود را برای ارائه زونکن مدارک و مستندات به دبیرخانه ستاد برگزاری روز ملی صادرات معرفی نمایند.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" y="192580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664" y="155128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89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 txBox="1">
            <a:spLocks/>
          </p:cNvSpPr>
          <p:nvPr/>
        </p:nvSpPr>
        <p:spPr bwMode="white">
          <a:xfrm>
            <a:off x="2085778" y="1025267"/>
            <a:ext cx="7612998" cy="4470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Compset" panose="00000400000000000000" pitchFamily="2" charset="-78"/>
              </a:rPr>
              <a:t>این راهنما تنها مربوط به گروه های کالایی می باشد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Compset" panose="00000400000000000000" pitchFamily="2" charset="-78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418070" y="1764963"/>
            <a:ext cx="11355859" cy="4662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700" b="1" dirty="0">
                <a:solidFill>
                  <a:srgbClr val="3C4525"/>
                </a:solidFill>
                <a:cs typeface="B Compset" panose="00000400000000000000" pitchFamily="2" charset="-78"/>
              </a:rPr>
              <a:t>متقاضیان می توانند با ورود به سایت </a:t>
            </a:r>
            <a:r>
              <a:rPr lang="en-US" sz="2700" b="1" dirty="0">
                <a:solidFill>
                  <a:srgbClr val="3C4525"/>
                </a:solidFill>
                <a:cs typeface="B Compset" panose="00000400000000000000" pitchFamily="2" charset="-78"/>
              </a:rPr>
              <a:t> </a:t>
            </a:r>
            <a:r>
              <a:rPr lang="en-US" sz="2700" b="1" dirty="0">
                <a:solidFill>
                  <a:srgbClr val="FF0000"/>
                </a:solidFill>
                <a:cs typeface="B Compset" panose="00000400000000000000" pitchFamily="2" charset="-78"/>
              </a:rPr>
              <a:t>htttp://ed.iccimaa.ir</a:t>
            </a:r>
            <a:r>
              <a:rPr lang="fa-IR" sz="2700" b="1" dirty="0">
                <a:solidFill>
                  <a:srgbClr val="3C4525"/>
                </a:solidFill>
                <a:cs typeface="B Compset" panose="00000400000000000000" pitchFamily="2" charset="-78"/>
              </a:rPr>
              <a:t>و ملاحظه صفحه شاخص ها و معیارها، بر اساس شاخص های اختصاصی گروه های کالایی نسبت به تهیه مستندات و مدارک لازم که بتواند ادعاهای مطرح شده توسط شرکت را به اثبات برساند اقدام نمایند. ثبت نام کنندگان در گروه های بخش کشاورزی مدارک و مستنندات را در زونکنی به رنگ </a:t>
            </a:r>
            <a:r>
              <a:rPr lang="fa-IR" sz="2700" b="1" u="sng" dirty="0">
                <a:solidFill>
                  <a:srgbClr val="006C31"/>
                </a:solidFill>
                <a:cs typeface="B Titr" panose="00000700000000000000" pitchFamily="2" charset="-78"/>
              </a:rPr>
              <a:t>سبز</a:t>
            </a:r>
            <a:r>
              <a:rPr lang="fa-IR" sz="2700" b="1" dirty="0">
                <a:solidFill>
                  <a:srgbClr val="006C31"/>
                </a:solidFill>
                <a:cs typeface="B Compset" panose="00000400000000000000" pitchFamily="2" charset="-78"/>
              </a:rPr>
              <a:t> </a:t>
            </a:r>
            <a:r>
              <a:rPr lang="fa-IR" sz="2700" b="1" dirty="0">
                <a:solidFill>
                  <a:srgbClr val="3C4525"/>
                </a:solidFill>
                <a:cs typeface="B Compset" panose="00000400000000000000" pitchFamily="2" charset="-78"/>
              </a:rPr>
              <a:t>و ثبت نام کنندگان در گروه های بخش های صنعتی و معدنی مدارک و مستندات خود را در زونکنی به رنگ </a:t>
            </a:r>
            <a:r>
              <a:rPr lang="fa-IR" sz="2700" b="1" u="sng" dirty="0">
                <a:solidFill>
                  <a:schemeClr val="accent1"/>
                </a:solidFill>
                <a:cs typeface="B Titr" panose="00000700000000000000" pitchFamily="2" charset="-78"/>
              </a:rPr>
              <a:t>آبی</a:t>
            </a:r>
            <a:r>
              <a:rPr lang="fa-IR" sz="2700" b="1" dirty="0">
                <a:solidFill>
                  <a:schemeClr val="accent1"/>
                </a:solidFill>
                <a:cs typeface="B Compset" panose="00000400000000000000" pitchFamily="2" charset="-78"/>
              </a:rPr>
              <a:t> </a:t>
            </a:r>
            <a:r>
              <a:rPr lang="fa-IR" sz="2700" b="1" dirty="0">
                <a:solidFill>
                  <a:srgbClr val="FF0000"/>
                </a:solidFill>
                <a:cs typeface="B Compset" panose="00000400000000000000" pitchFamily="2" charset="-78"/>
              </a:rPr>
              <a:t>( حتما رنگ زونکن هر بخش رعایت بشود)</a:t>
            </a:r>
            <a:r>
              <a:rPr lang="fa-IR" sz="2700" b="1" dirty="0">
                <a:solidFill>
                  <a:srgbClr val="3C4525"/>
                </a:solidFill>
                <a:cs typeface="B Compset" panose="00000400000000000000" pitchFamily="2" charset="-78"/>
              </a:rPr>
              <a:t> قرار داده و توسط نماینده مطلع خود به دبیرخانه مرکزی روز ملی صادرات به آدرس: تبریز، خیابان ارتش شمالی، اتاق بازرگانی، صنایع، معادن و کشاورزی تبریز ارائه نمایند.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" y="192580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664" y="155128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96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 txBox="1">
            <a:spLocks/>
          </p:cNvSpPr>
          <p:nvPr/>
        </p:nvSpPr>
        <p:spPr bwMode="white">
          <a:xfrm>
            <a:off x="4886832" y="155128"/>
            <a:ext cx="2607276" cy="8706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 Titr"/>
                <a:cs typeface="B Titr" panose="00000700000000000000" pitchFamily="2" charset="-78"/>
              </a:rPr>
              <a:t>معرفی نامه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 Titr"/>
              <a:cs typeface="B Titr" panose="00000700000000000000" pitchFamily="2" charset="-78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7494109" y="1951094"/>
            <a:ext cx="4317686" cy="4393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3200" dirty="0">
                <a:solidFill>
                  <a:schemeClr val="accent1">
                    <a:lumMod val="50000"/>
                  </a:schemeClr>
                </a:solidFill>
                <a:cs typeface="B Compset" panose="00000400000000000000" pitchFamily="2" charset="-78"/>
              </a:rPr>
              <a:t>فایل ورد این معرفی نامه نیز در انتهای صفحه راهنما موجود است لطفا دانلود کرده و در سربرگ شرکت خطاب به دبیرخانه ستاد برگزاری روز ملی صادرات درج نموده و بعد از تکمیل پرینت و امضا کنید و به عنوان اولین صفحه زونکن در آن قرار دهید.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" y="155128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20" y="96239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61" y="1235675"/>
            <a:ext cx="5669810" cy="55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 txBox="1">
            <a:spLocks/>
          </p:cNvSpPr>
          <p:nvPr/>
        </p:nvSpPr>
        <p:spPr bwMode="white">
          <a:xfrm>
            <a:off x="6311956" y="393103"/>
            <a:ext cx="5120640" cy="8706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 Titr"/>
                <a:cs typeface="B Titr" panose="00000700000000000000" pitchFamily="2" charset="-78"/>
              </a:rPr>
              <a:t>لیست اسناد داخل زونکن 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 Titr"/>
              <a:cs typeface="B Titr" panose="00000700000000000000" pitchFamily="2" charset="-78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 txBox="1">
            <a:spLocks/>
          </p:cNvSpPr>
          <p:nvPr/>
        </p:nvSpPr>
        <p:spPr bwMode="white">
          <a:xfrm>
            <a:off x="6311956" y="1717385"/>
            <a:ext cx="5499838" cy="477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3200" dirty="0">
                <a:solidFill>
                  <a:schemeClr val="accent1">
                    <a:lumMod val="50000"/>
                  </a:schemeClr>
                </a:solidFill>
                <a:cs typeface="B Compset" panose="00000400000000000000" pitchFamily="2" charset="-78"/>
              </a:rPr>
              <a:t>لیست روبرو رو مرتبط به مدارکی است که در زونکن قرار خواهید داد و لذا لازم است در </a:t>
            </a:r>
            <a:r>
              <a:rPr lang="fa-IR" sz="3200" dirty="0">
                <a:solidFill>
                  <a:srgbClr val="FF0000"/>
                </a:solidFill>
                <a:cs typeface="B Compset" panose="00000400000000000000" pitchFamily="2" charset="-78"/>
              </a:rPr>
              <a:t>دو نسخه</a:t>
            </a:r>
            <a:r>
              <a:rPr lang="fa-IR" sz="3200" dirty="0">
                <a:solidFill>
                  <a:schemeClr val="accent1">
                    <a:lumMod val="50000"/>
                  </a:schemeClr>
                </a:solidFill>
                <a:cs typeface="B Compset" panose="00000400000000000000" pitchFamily="2" charset="-78"/>
              </a:rPr>
              <a:t>، بر اساس شرح هر سند، مدارک را به ترتیب در زونکن قرارداده و تعداد سند مرتبط با هر ردیف و تعداد صفحات آن بصورت دقیق تکمیل گردد تا در زمان تحویل اسناد به دبیرخانه به راحتی قابل شمارش و تائید باشد. هر دو نسخه باید بعد از تکمیل، توسط شرکت </a:t>
            </a:r>
            <a:r>
              <a:rPr lang="fa-IR" sz="3200" dirty="0">
                <a:solidFill>
                  <a:srgbClr val="FF0000"/>
                </a:solidFill>
                <a:cs typeface="B Compset" panose="00000400000000000000" pitchFamily="2" charset="-78"/>
              </a:rPr>
              <a:t>تائید و مهر </a:t>
            </a:r>
            <a:r>
              <a:rPr lang="fa-IR" sz="3200" dirty="0">
                <a:solidFill>
                  <a:schemeClr val="accent1">
                    <a:lumMod val="50000"/>
                  </a:schemeClr>
                </a:solidFill>
                <a:cs typeface="B Compset" panose="00000400000000000000" pitchFamily="2" charset="-78"/>
              </a:rPr>
              <a:t>بشود.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8" y="62319"/>
            <a:ext cx="5794986" cy="67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1852" y="1910488"/>
            <a:ext cx="9000907" cy="4185512"/>
          </a:xfrm>
          <a:prstGeom prst="roundRect">
            <a:avLst>
              <a:gd name="adj" fmla="val 805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685" y="261630"/>
            <a:ext cx="3456517" cy="538692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Yekan" panose="00000400000000000000" pitchFamily="2" charset="-78"/>
              </a:rPr>
              <a:t>نیازی نیست که :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Yekan" panose="000004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8361" y="2614405"/>
            <a:ext cx="5204736" cy="2580028"/>
          </a:xfrm>
        </p:spPr>
        <p:txBody>
          <a:bodyPr>
            <a:normAutofit/>
          </a:bodyPr>
          <a:lstStyle/>
          <a:p>
            <a:pPr algn="just" rtl="1"/>
            <a:r>
              <a:rPr lang="fa-IR" sz="32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لطفا هر برگ کاغذ را در یک کاور قرار دهید تا همکاران دبیرخانه مجبور نباشند برای مطالعه برگه ها آنها را از کاور خارج کنند .</a:t>
            </a:r>
          </a:p>
        </p:txBody>
      </p:sp>
      <p:sp>
        <p:nvSpPr>
          <p:cNvPr id="7" name="AutoShape 4" descr="Image result for â«Ø²ÙÙÚ©Ù Ø¯ÛÙØ§ÛØ¯Ø±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4211110" cy="42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dohastationery.qa/wp-content/uploads/2019/03/5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s://www.edarikala.com/root/upload/up_product/resize/150_1450081257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97" y="2496495"/>
            <a:ext cx="3013497" cy="3013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4" y="155128"/>
            <a:ext cx="1483368" cy="13967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4" y="155128"/>
            <a:ext cx="1516974" cy="14716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70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550" y="109197"/>
            <a:ext cx="3037329" cy="991669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عنوان پشت زونکن :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AutoShape 4" descr="Image result for â«Ø²ÙÙÚ©Ù Ø¯ÛÙØ§ÛØ¯Ø±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4211110" cy="42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dohastationery.qa/wp-content/uploads/2019/03/5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76" y="1565399"/>
            <a:ext cx="3583320" cy="3718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own Arrow 4"/>
          <p:cNvSpPr/>
          <p:nvPr/>
        </p:nvSpPr>
        <p:spPr>
          <a:xfrm rot="5400000">
            <a:off x="7759043" y="2479659"/>
            <a:ext cx="437262" cy="140691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0656" y="186249"/>
            <a:ext cx="37338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ترتیب اطلاعات پشت زونکن به صورت زیر باشد:</a:t>
            </a:r>
          </a:p>
          <a:p>
            <a:pPr algn="just" rtl="1"/>
            <a:endParaRPr lang="fa-IR" sz="1400" b="1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marL="342900" indent="-342900" algn="just" rtl="1">
              <a:buFontTx/>
              <a:buAutoNum type="arabicParenR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شماره دبیرخانه در این بخش شما عددی درج نکنید. این بخش توسط همکاران دبیرخانه درج میشود.</a:t>
            </a:r>
          </a:p>
          <a:p>
            <a:pPr marL="342900" indent="-342900" algn="just" rtl="1">
              <a:buFontTx/>
              <a:buAutoNum type="arabicParenR"/>
            </a:pPr>
            <a:endParaRPr lang="fa-IR" sz="1400" b="1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marL="342900" indent="-342900" algn="just" rtl="1">
              <a:buAutoNum type="arabicParenR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شماره کارت بازرگانی (شناسه ملی شرکت  و اگر فرد حقیقی هستید کد ملی)</a:t>
            </a:r>
          </a:p>
          <a:p>
            <a:pPr marL="342900" indent="-342900" algn="just" rtl="1">
              <a:buAutoNum type="arabicParenR"/>
            </a:pPr>
            <a:endParaRPr lang="fa-IR" sz="1400" b="1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marL="228600" indent="-228600" algn="just" rtl="1">
              <a:buAutoNum type="arabicParenR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نام شرکت (اگر به صورت شخص حقیقی ثبت نام کرده اید نام فرد متقاضی درج شود)</a:t>
            </a:r>
          </a:p>
          <a:p>
            <a:pPr marL="228600" indent="-228600" algn="just" rtl="1">
              <a:buAutoNum type="arabicParenR"/>
            </a:pPr>
            <a:endParaRPr lang="fa-IR" sz="1600" b="1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marL="228600" indent="-228600" algn="just" rtl="1">
              <a:buAutoNum type="arabicParenR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گروه رقابتی (بر اساس تقسیم بندی گروه های رقابتی)</a:t>
            </a:r>
          </a:p>
          <a:p>
            <a:pPr marL="228600" indent="-228600" algn="just" rtl="1">
              <a:buAutoNum type="arabicParenR"/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975" y="723126"/>
            <a:ext cx="2609990" cy="60631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0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شماره دبیرخانه:</a:t>
            </a:r>
            <a:br>
              <a:rPr lang="fa-IR" sz="20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</a:br>
            <a:endParaRPr lang="fa-IR" sz="20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algn="ctr" rtl="1"/>
            <a:r>
              <a:rPr lang="fa-IR" sz="16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 </a:t>
            </a:r>
          </a:p>
          <a:p>
            <a:pPr algn="ctr" rtl="1"/>
            <a:endParaRPr lang="fa-IR" sz="16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algn="ctr" rtl="1"/>
            <a:endParaRPr lang="fa-IR" sz="16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algn="ctr" rtl="1"/>
            <a:endParaRPr lang="fa-IR" sz="20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algn="ctr" rtl="1"/>
            <a:r>
              <a:rPr lang="fa-IR" sz="20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شناسه ملی : </a:t>
            </a:r>
          </a:p>
          <a:p>
            <a:pPr algn="ctr" rtl="1"/>
            <a:r>
              <a:rPr lang="fa-IR" sz="28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14004015461</a:t>
            </a:r>
          </a:p>
          <a:p>
            <a:pPr algn="ctr" rtl="1"/>
            <a:endParaRPr lang="fa-IR" sz="28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algn="ctr" rtl="1"/>
            <a:endParaRPr lang="fa-IR" sz="28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algn="ctr" rtl="1"/>
            <a:r>
              <a:rPr lang="fa-IR" sz="20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نام شرکت :</a:t>
            </a:r>
            <a:br>
              <a:rPr lang="fa-IR" sz="20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</a:br>
            <a:r>
              <a:rPr lang="fa-IR" sz="28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شرکت .........</a:t>
            </a:r>
          </a:p>
          <a:p>
            <a:pPr algn="ctr" rtl="1"/>
            <a:endParaRPr lang="fa-IR" sz="28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algn="ctr" rtl="1"/>
            <a:endParaRPr lang="fa-IR" sz="28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  <a:p>
            <a:pPr algn="ctr" rtl="1"/>
            <a:r>
              <a:rPr lang="fa-IR" sz="20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گروه رقابتی :</a:t>
            </a:r>
            <a:br>
              <a:rPr lang="fa-IR" sz="20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</a:br>
            <a:r>
              <a:rPr lang="fa-IR" sz="2800" dirty="0">
                <a:solidFill>
                  <a:schemeClr val="accent3">
                    <a:lumMod val="75000"/>
                  </a:schemeClr>
                </a:solidFill>
                <a:cs typeface="B Compset" panose="00000400000000000000" pitchFamily="2" charset="-78"/>
              </a:rPr>
              <a:t>مثلا: گیاهان دارویی</a:t>
            </a:r>
          </a:p>
          <a:p>
            <a:pPr algn="ctr" rtl="1"/>
            <a:endParaRPr lang="fa-IR" sz="2400" dirty="0">
              <a:solidFill>
                <a:schemeClr val="accent3">
                  <a:lumMod val="75000"/>
                </a:schemeClr>
              </a:solidFill>
              <a:cs typeface="B Compset" panose="00000400000000000000" pitchFamily="2" charset="-7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 txBox="1">
            <a:spLocks/>
          </p:cNvSpPr>
          <p:nvPr/>
        </p:nvSpPr>
        <p:spPr bwMode="white">
          <a:xfrm>
            <a:off x="946600" y="160338"/>
            <a:ext cx="977953" cy="56278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مثال : </a:t>
            </a:r>
            <a:r>
              <a:rPr lang="fa-I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Yekan" panose="00000400000000000000" pitchFamily="2" charset="-78"/>
              </a:rPr>
              <a:t> 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58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C94942-C689-461B-8649-1FD863C6BA2B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1263</Words>
  <Application>Microsoft Office PowerPoint</Application>
  <PresentationFormat>Widescreen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2  Titr</vt:lpstr>
      <vt:lpstr>Arial</vt:lpstr>
      <vt:lpstr>Calibri</vt:lpstr>
      <vt:lpstr>Tw Cen MT</vt:lpstr>
      <vt:lpstr>Wingdings</vt:lpstr>
      <vt:lpstr>Droplet</vt:lpstr>
      <vt:lpstr>راهنمای ارسال مدارک جهت   فرآیند انتخاب صادرکننده نمونه استانی سال 1399  گروه های کالایی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نیازی نیست که :</vt:lpstr>
      <vt:lpstr>عنوان پشت زونکن :</vt:lpstr>
      <vt:lpstr>نحوه آماده سازی مدارک داخل زونکن</vt:lpstr>
      <vt:lpstr>آماده سازی مدارک داخل زونکن</vt:lpstr>
      <vt:lpstr>آماده سازی جدا کننده ها (دیوایدر ها)</vt:lpstr>
      <vt:lpstr>آماده سازی جدا کننده ها (دیوایدر ها)</vt:lpstr>
      <vt:lpstr>چک لیست نهایی </vt:lpstr>
      <vt:lpstr>آدرس محل تحویل مدارک متقاضیان:</vt:lpstr>
      <vt:lpstr>با تشکر از صبر  و حوصله شما و با آرزوی سلامتی و موفقیت برای شما صادرکننده محترم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2019-08-23T14:27:03Z</dcterms:created>
  <dcterms:modified xsi:type="dcterms:W3CDTF">2020-11-10T08:17:58Z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